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F67B4-2253-6780-8B13-C34F59979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CC3DB7-5ED6-C040-F025-D9AD7B0DB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8F4C01-4691-9333-DAA5-141F89D5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A40E1-EDB8-4329-76FE-BCEA8B97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73BEF-30C8-6E1E-32A6-19A534B2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55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B146F-3869-0247-27CE-4D994057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F377BB-E681-81B2-C9F4-CBD60C373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E5592-CFB1-21B3-507A-6168970D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9DF65F-9D84-186C-F021-F84FBBB8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BF007B-1AC8-FF10-72C2-413833A7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1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CDBB7F-F997-1A91-F1AB-43388FB07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2982D3-E843-F664-0445-567102298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43E6AF-C6F1-77BA-E087-8F3E303B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4EFD7B-59DB-8CAE-395C-017ABA0B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E3C753-01AC-E4C6-BBA8-48A33EF3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44845-650A-48F9-F7C9-89C10B24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FEC432-00BB-80DE-EAF4-7056221AE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59B89C-E91D-4829-66B1-95BB7767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AA85FA-1137-04E0-CE19-7AD9D377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7D6B3-77FD-74E2-7DAC-ED77D7E6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54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821E3-F9AA-E721-B937-88705DBD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6159C6-3996-45DB-1A09-C7BCB94C2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33100E-956A-08BA-D086-3453F095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533D07-0EF8-FB3F-A32C-035A7F3D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B842CE-4E95-ADC1-32B5-F6E5F9EA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78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A60B6-AC6B-09E6-3A33-57FB263A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14A0EA-23DA-961C-C617-FB8A572CB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30C76F-F826-3DE3-852D-A9CC39931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0A3F0B-0319-D0AF-7366-BA65CA85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4E8C6C-8E48-D63A-0FF2-96814BE7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DF9CE0-2DE3-18F7-5F4D-7D6B65206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71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6C592-E122-2B32-E27F-6289C262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0EC74C-517E-FCED-211C-B52A25F52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CC644E-FE93-982B-E802-0155AEC40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4F0B66-BA6B-5DE6-79D0-F1BCAEF19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1EE61E-EA27-0CA1-F911-3417C7D43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5C6D85-8A2F-3DBA-7EBE-5DD2ED1E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076D99-BBC7-CF04-9367-0FB6D3AD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0F7C90-EAD8-CDAF-D7C6-288C3A2A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61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97F28-733F-88E3-0BCE-E36B4B09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CB256E-9371-608F-E4B6-07E5EEE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33818C-8709-F095-0319-3A723CC6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F8CEFC-DB6E-6103-9522-319E48AB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78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6FC417-5958-0E5B-CA3B-39626404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7416F6-D023-4E11-A1AD-B6CF858E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92227B-FF6E-4AA6-D760-EC4C120F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66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441EF-AA1C-6B20-3235-23EA9B1C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F54B56-BEE6-FED3-BFC1-2F0AE8A2D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CCDCBB-8132-6C17-2AEC-B32CBBA67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F9A15C-0319-B03D-4765-731794D0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13D06F-7164-A390-31E8-FC4E25B3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4F0F5F-08A2-A8C1-13A5-DA5F1D04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76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8FF54-3E6D-550E-18FB-E76C2809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788ABA-03D2-5278-812C-3873101F7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89EA41-7578-F2E5-6F1C-BF9255B29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E4F7D-79C1-BAF2-7336-2619E3EC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6CCAAE-B9B2-3556-5AA4-8D05BD39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06E96A-C640-BD10-BA6A-EFEFEE0D4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06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D74523-66D1-5A74-D862-CE0DCB48E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E3D1FF-942D-A1BF-6ED9-57AA122FC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AE2548-C96E-2496-5912-4AD4D608F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9508-0A3D-C745-AA52-190CA687B8BF}" type="datetimeFigureOut">
              <a:rPr lang="es-MX" smtClean="0"/>
              <a:t>22/02/24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2A4A37-5026-CEB8-6199-FA4BD3871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69EBAF-26D2-641D-84C2-C35AAE964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305F-305B-D048-A322-5898075307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C999A-3B01-7DEB-3889-50533493F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592" y="1118965"/>
            <a:ext cx="10338816" cy="4620069"/>
          </a:xfrm>
        </p:spPr>
        <p:txBody>
          <a:bodyPr>
            <a:noAutofit/>
          </a:bodyPr>
          <a:lstStyle/>
          <a:p>
            <a:pPr marL="457200" marR="457200">
              <a:spcBef>
                <a:spcPts val="355"/>
              </a:spcBef>
            </a:pP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CONVOCATORIA</a:t>
            </a:r>
            <a:r>
              <a:rPr lang="es-ES" sz="3600" b="1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S" sz="3600" b="1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TRABAJOS</a:t>
            </a:r>
            <a:r>
              <a:rPr lang="es-ES" sz="3600" b="1" spc="-2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LIBRES</a:t>
            </a:r>
            <a:r>
              <a:rPr lang="es-ES" sz="3600" b="1" spc="-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2024</a:t>
            </a:r>
            <a:br>
              <a:rPr lang="es-MX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36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Colegio Médico de Ortopedia de Jalisco</a:t>
            </a:r>
            <a:br>
              <a:rPr lang="es-MX" sz="3600" b="1" kern="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 </a:t>
            </a:r>
            <a:br>
              <a:rPr lang="es-MX" sz="3600" dirty="0">
                <a:effectLst/>
                <a:latin typeface="Arial MT"/>
                <a:ea typeface="Arial MT"/>
                <a:cs typeface="Arial MT"/>
              </a:rPr>
            </a:br>
            <a:r>
              <a:rPr lang="es-ES" sz="36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 </a:t>
            </a:r>
            <a:br>
              <a:rPr lang="es-MX" sz="3600" dirty="0">
                <a:effectLst/>
                <a:latin typeface="Arial MT"/>
                <a:ea typeface="Arial MT"/>
                <a:cs typeface="Arial MT"/>
              </a:rPr>
            </a:b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52395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C2AF6-5B7E-E7D4-50A8-2C6241FF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24" y="365125"/>
            <a:ext cx="10780776" cy="1325563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BASES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Y REGLAMENTO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DEL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CONCURSO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TRABAJOS</a:t>
            </a:r>
            <a:r>
              <a:rPr lang="es-ES" sz="3200" b="1" spc="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LIBRES</a:t>
            </a:r>
            <a:br>
              <a:rPr lang="es-MX" sz="3200" dirty="0">
                <a:effectLst/>
                <a:latin typeface="Arial MT"/>
                <a:ea typeface="Arial MT"/>
                <a:cs typeface="Arial MT"/>
              </a:rPr>
            </a:b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FCC63-923B-EB14-DEE9-C68135FCD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9720" indent="0">
              <a:spcBef>
                <a:spcPts val="5"/>
              </a:spcBef>
              <a:spcAft>
                <a:spcPts val="0"/>
              </a:spcAft>
              <a:buNone/>
            </a:pPr>
            <a:endParaRPr lang="es-MX" sz="20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 algn="just">
              <a:lnSpc>
                <a:spcPts val="1465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Existe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un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solo</a:t>
            </a:r>
            <a:r>
              <a:rPr lang="es-ES" sz="2000" spc="-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formato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inscripción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trabajos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para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las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modalidades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participantes: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742950" lvl="1" indent="-285750" algn="just">
              <a:lnSpc>
                <a:spcPts val="1430"/>
              </a:lnSpc>
              <a:buSzPts val="1200"/>
              <a:buFont typeface="Courier New" panose="02070309020205020404" pitchFamily="49" charset="0"/>
              <a:buChar char="o"/>
              <a:tabLst>
                <a:tab pos="986790" algn="l"/>
              </a:tabLst>
            </a:pP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Presentación</a:t>
            </a:r>
            <a:r>
              <a:rPr lang="es-ES" sz="2000" spc="-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de</a:t>
            </a:r>
            <a:r>
              <a:rPr lang="es-ES" sz="2000" spc="-1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trabajos</a:t>
            </a:r>
            <a:r>
              <a:rPr lang="es-ES" sz="2000" spc="-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en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pódium</a:t>
            </a:r>
            <a:endParaRPr lang="es-MX" sz="2000" dirty="0">
              <a:effectLst/>
              <a:latin typeface="Arial MT"/>
              <a:ea typeface="Courier New" panose="02070309020205020404" pitchFamily="49" charset="0"/>
              <a:cs typeface="Arial MT"/>
            </a:endParaRPr>
          </a:p>
          <a:p>
            <a:pPr marL="742950" lvl="1" indent="-285750" algn="just">
              <a:lnSpc>
                <a:spcPts val="1380"/>
              </a:lnSpc>
              <a:buSzPts val="1200"/>
              <a:buFont typeface="Courier New" panose="02070309020205020404" pitchFamily="49" charset="0"/>
              <a:buChar char="o"/>
              <a:tabLst>
                <a:tab pos="986790" algn="l"/>
              </a:tabLst>
            </a:pP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Presentación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de</a:t>
            </a:r>
            <a:r>
              <a:rPr lang="es-ES" sz="2000" spc="-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carteles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en</a:t>
            </a:r>
            <a:r>
              <a:rPr lang="es-ES" sz="2000" spc="-1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formato digital.</a:t>
            </a:r>
            <a:endParaRPr lang="es-MX" sz="2000" dirty="0">
              <a:effectLst/>
              <a:latin typeface="Arial MT"/>
              <a:ea typeface="Courier New" panose="02070309020205020404" pitchFamily="49" charset="0"/>
              <a:cs typeface="Arial MT"/>
            </a:endParaRPr>
          </a:p>
          <a:p>
            <a:pPr marL="342900" lvl="0" indent="-342900" algn="just">
              <a:lnSpc>
                <a:spcPts val="1415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deberá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señalar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cuál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opción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concurso.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71120" lvl="0" indent="-342900" algn="just"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 trabajos deberán ser originales, inéditos y escritos en español. No se aceptan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reportes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preliminares</a:t>
            </a:r>
            <a:r>
              <a:rPr lang="es-ES" sz="2000" spc="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ni reportes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caso.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9215" lvl="0" indent="-342900" algn="just">
              <a:lnSpc>
                <a:spcPct val="98000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 trabajo libre que sea aceptado por parte del comité de evaluación para participar en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nuestro Curso, será acreedor a una sola beca para el evento. Dicha beca será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otorgada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al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médico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que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presente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(autor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1er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coautor).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Esta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beca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intransferible.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8580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formato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presentación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trabajos,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estará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disponible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Página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Web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CMOJAL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r>
              <a:rPr lang="es-ES" sz="2000" dirty="0">
                <a:effectLst/>
                <a:latin typeface="Arial MT"/>
                <a:ea typeface="Arial MT"/>
                <a:cs typeface="Arial MT"/>
              </a:rPr>
              <a:t>El resumen deberá ser enviado antes de las 23:59 horas del </a:t>
            </a:r>
            <a:r>
              <a:rPr lang="es-ES" sz="20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30 de Junio del 2024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299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4652E-D9D6-5EF6-9045-907B89A3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BASES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Y REGLAMENTO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DEL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CONCURSO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TRABAJOS</a:t>
            </a:r>
            <a:r>
              <a:rPr lang="es-ES" sz="3200" b="1" spc="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LIBRES</a:t>
            </a:r>
            <a:br>
              <a:rPr lang="es-MX" sz="3600" dirty="0">
                <a:effectLst/>
                <a:latin typeface="Arial MT"/>
                <a:ea typeface="Arial MT"/>
                <a:cs typeface="Arial MT"/>
              </a:rPr>
            </a:br>
            <a:endParaRPr lang="es-MX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11DDFF-3ECA-DAB9-FA02-8A4CB31AE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67945" lvl="0" indent="-342900" algn="just">
              <a:lnSpc>
                <a:spcPct val="98000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 caso de ser aceptado su trabajo, el autor será notificado por el Comité Evaluador, y</a:t>
            </a:r>
            <a:r>
              <a:rPr lang="es-ES" sz="2000" spc="-3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deberá enviar su trabajo en extenso teniendo como límite las 23:59 horas del </a:t>
            </a:r>
            <a:r>
              <a:rPr lang="es-ES" sz="2000" b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31 de</a:t>
            </a:r>
            <a:r>
              <a:rPr lang="es-ES" sz="2000" b="1" spc="5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 </a:t>
            </a:r>
            <a:r>
              <a:rPr lang="es-ES" sz="2000" b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Julio del</a:t>
            </a:r>
            <a:r>
              <a:rPr lang="es-ES" sz="2000" b="1" spc="-10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 </a:t>
            </a:r>
            <a:r>
              <a:rPr lang="es-ES" sz="2000" b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2024.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7310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casos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trabajos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cartel,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además</a:t>
            </a:r>
            <a:r>
              <a:rPr lang="es-ES" sz="2000" u="sng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del</a:t>
            </a:r>
            <a:r>
              <a:rPr lang="es-ES" sz="2000" u="sng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extenso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,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deberá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enviar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electrónicamente</a:t>
            </a:r>
            <a:r>
              <a:rPr lang="es-ES" sz="2000" spc="-3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 imagen del póster que presentará como documento en formato portátil (archivo con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extensión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PDF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</a:t>
            </a:r>
            <a:r>
              <a:rPr lang="es-ES" sz="2000" spc="-4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orientación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vertical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menor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1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MB,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resolución</a:t>
            </a:r>
            <a:r>
              <a:rPr lang="es-ES" sz="2000" spc="-4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máxima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150</a:t>
            </a:r>
            <a:r>
              <a:rPr lang="es-ES" sz="2000" spc="-4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dpi).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Tome</a:t>
            </a:r>
            <a:r>
              <a:rPr lang="es-ES" sz="2000" spc="-3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 cuenta que el envío de este archivo es solamente para efectos de revisión por el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Comité Científico.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lvl="0" indent="-342900" algn="just">
              <a:lnSpc>
                <a:spcPts val="1460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No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habrá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prórrogas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para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las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fechas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límite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establecidas.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9215" lvl="0" indent="-342900">
              <a:buSzPts val="1200"/>
              <a:buFont typeface="Symbol" pitchFamily="2" charset="2"/>
              <a:buChar char=""/>
              <a:tabLst>
                <a:tab pos="528955" algn="l"/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18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no</a:t>
            </a:r>
            <a:r>
              <a:rPr lang="es-ES" sz="2000" spc="18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cumplir</a:t>
            </a:r>
            <a:r>
              <a:rPr lang="es-ES" sz="2000" spc="1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con</a:t>
            </a:r>
            <a:r>
              <a:rPr lang="es-ES" sz="2000" spc="1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1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requisitos</a:t>
            </a:r>
            <a:r>
              <a:rPr lang="es-ES" sz="2000" spc="1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y</a:t>
            </a:r>
            <a:r>
              <a:rPr lang="es-ES" sz="2000" spc="1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fechas</a:t>
            </a:r>
            <a:r>
              <a:rPr lang="es-ES" sz="2000" spc="1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mencionados,</a:t>
            </a:r>
            <a:r>
              <a:rPr lang="es-ES" sz="2000" spc="1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así</a:t>
            </a:r>
            <a:r>
              <a:rPr lang="es-ES" sz="2000" spc="18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como</a:t>
            </a:r>
            <a:r>
              <a:rPr lang="es-ES" sz="2000" spc="1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cualquier</a:t>
            </a:r>
            <a:r>
              <a:rPr lang="es-ES" sz="2000" spc="1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</a:t>
            </a:r>
            <a:r>
              <a:rPr lang="es-ES" sz="2000" spc="-3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recibido de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manera extemporánea,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quedará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automáticamente descalificado.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71755" lvl="0" indent="-342900">
              <a:lnSpc>
                <a:spcPct val="98000"/>
              </a:lnSpc>
              <a:buSzPts val="1200"/>
              <a:buFont typeface="Symbol" pitchFamily="2" charset="2"/>
              <a:buChar char=""/>
              <a:tabLst>
                <a:tab pos="528955" algn="l"/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trabajos</a:t>
            </a:r>
            <a:r>
              <a:rPr lang="es-ES" sz="2000" spc="-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libres</a:t>
            </a:r>
            <a:r>
              <a:rPr lang="es-ES" sz="2000" spc="-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inscritos,</a:t>
            </a:r>
            <a:r>
              <a:rPr lang="es-ES" sz="2000" spc="-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y</a:t>
            </a:r>
            <a:r>
              <a:rPr lang="es-ES" sz="2000" spc="-4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que</a:t>
            </a:r>
            <a:r>
              <a:rPr lang="es-ES" sz="2000" spc="-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hayan</a:t>
            </a:r>
            <a:r>
              <a:rPr lang="es-ES" sz="2000" spc="-3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sido</a:t>
            </a:r>
            <a:r>
              <a:rPr lang="es-ES" sz="2000" spc="-4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descalificados</a:t>
            </a:r>
            <a:r>
              <a:rPr lang="es-ES" sz="2000" spc="-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según</a:t>
            </a:r>
            <a:r>
              <a:rPr lang="es-ES" sz="2000" spc="-3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este</a:t>
            </a:r>
            <a:r>
              <a:rPr lang="es-ES" sz="2000" spc="-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reglamento,</a:t>
            </a:r>
            <a:r>
              <a:rPr lang="es-ES" sz="2000" spc="-3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no</a:t>
            </a:r>
            <a:r>
              <a:rPr lang="es-ES" sz="2000" spc="-3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tendrán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derecho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recibir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constancia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alguna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por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parte de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Colegio Médico de Ortopedia de Jalisco.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90001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DFA80-A7C6-FC73-6B57-9A42D07F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BASES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Y REGLAMENTO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DEL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CONCURSO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TRABAJOS</a:t>
            </a:r>
            <a:r>
              <a:rPr lang="es-ES" sz="3200" b="1" spc="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LIBRES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DD0DD-2B43-3367-DAE1-5313A886D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67310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Comité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Científico se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reserva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 derecho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declarar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desierto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concurso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y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premiación,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casos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que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no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exista</a:t>
            </a:r>
            <a:r>
              <a:rPr lang="es-ES" sz="2000" spc="-5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un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mínimo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participantes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para</a:t>
            </a:r>
            <a:r>
              <a:rPr lang="es-ES" sz="2000" spc="-5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convocatoria,</a:t>
            </a:r>
            <a:r>
              <a:rPr lang="es-ES" sz="2000" spc="-3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o de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trabajos que</a:t>
            </a:r>
            <a:r>
              <a:rPr lang="es-ES" sz="2000" spc="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cumplan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requisitos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anteriormente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mencionados.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8580" lvl="0" indent="-342900" algn="just"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 miembros del jurado se apegarán estrictamente al Reglamento de Concursos y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Premios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del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XI Curso Anual CMOJAL 2024,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y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su</a:t>
            </a:r>
            <a:r>
              <a:rPr lang="es-ES" sz="2000" u="sng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fallo será</a:t>
            </a:r>
            <a:r>
              <a:rPr lang="es-ES" sz="2000" u="sng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inapelable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9850" lvl="0" indent="-342900" algn="just"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 resultados del concurso, se darán a conocer posterior a la ceremonia de Clausura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 nuestro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XI</a:t>
            </a:r>
            <a:r>
              <a:rPr lang="es-ES" sz="2000" spc="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Curso Anual CMOJAL 2024.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342900" marR="68580" lvl="0" indent="-342900" algn="just">
              <a:lnSpc>
                <a:spcPct val="98000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premios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sólo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pueden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ser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aplicados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para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fechas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y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eventos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que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están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establecidos en esta convocatoria, y </a:t>
            </a:r>
            <a:r>
              <a:rPr lang="es-ES" sz="2000" b="1" i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exclusivamente para quien presenta el trabajo</a:t>
            </a:r>
            <a:r>
              <a:rPr lang="es-ES" sz="2000" b="1" i="1" spc="-320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 </a:t>
            </a:r>
            <a:r>
              <a:rPr lang="es-ES" sz="2000" b="1" i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(ya sea</a:t>
            </a:r>
            <a:r>
              <a:rPr lang="es-ES" sz="2000" b="1" i="1" spc="5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 </a:t>
            </a:r>
            <a:r>
              <a:rPr lang="es-ES" sz="2000" b="1" i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autor o</a:t>
            </a:r>
            <a:r>
              <a:rPr lang="es-ES" sz="2000" b="1" i="1" spc="-10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 </a:t>
            </a:r>
            <a:r>
              <a:rPr lang="es-ES" sz="2000" b="1" i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1er</a:t>
            </a:r>
            <a:r>
              <a:rPr lang="es-ES" sz="2000" b="1" i="1" spc="115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 </a:t>
            </a:r>
            <a:r>
              <a:rPr lang="es-ES" sz="2000" b="1" i="1" dirty="0">
                <a:effectLst/>
                <a:latin typeface="Arial" panose="020B0604020202020204" pitchFamily="34" charset="0"/>
                <a:ea typeface="Symbol" pitchFamily="2" charset="2"/>
                <a:cs typeface="Arial MT"/>
              </a:rPr>
              <a:t>coautor)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05161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214CF-328A-EF64-4CB4-797BA775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BASES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Y REGLAMENTO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DEL</a:t>
            </a:r>
            <a:r>
              <a:rPr lang="es-ES" sz="3200" b="1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CONCURSO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DE</a:t>
            </a:r>
            <a:r>
              <a:rPr lang="es-ES" sz="3200" b="1" spc="-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TRABAJOS</a:t>
            </a:r>
            <a:r>
              <a:rPr lang="es-ES" sz="3200" b="1" spc="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s-ES" sz="32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LIBRES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1CC52F-D470-09BC-CF91-0ACE1729F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ts val="1465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La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evaluación de trabajos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libres,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se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basará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sobre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siguientes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criterios: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pPr marL="742950" marR="68580" lvl="1" indent="-285750" algn="just">
              <a:lnSpc>
                <a:spcPct val="95000"/>
              </a:lnSpc>
              <a:spcBef>
                <a:spcPts val="2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6790" algn="l"/>
              </a:tabLst>
            </a:pP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Mérito científico (el objetivo es claro, el tamaño de muestra es el correcto y</a:t>
            </a:r>
            <a:r>
              <a:rPr lang="es-ES" sz="2000" spc="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adecuado,</a:t>
            </a:r>
            <a:r>
              <a:rPr lang="es-ES" sz="2000" spc="-5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la</a:t>
            </a:r>
            <a:r>
              <a:rPr lang="es-ES" sz="2000" spc="-6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metodología</a:t>
            </a:r>
            <a:r>
              <a:rPr lang="es-ES" sz="2000" spc="-6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es</a:t>
            </a:r>
            <a:r>
              <a:rPr lang="es-ES" sz="2000" spc="-6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la</a:t>
            </a:r>
            <a:r>
              <a:rPr lang="es-ES" sz="2000" spc="-6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apropiada,</a:t>
            </a:r>
            <a:r>
              <a:rPr lang="es-ES" sz="2000" spc="-6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y</a:t>
            </a:r>
            <a:r>
              <a:rPr lang="es-ES" sz="2000" spc="-7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las</a:t>
            </a:r>
            <a:r>
              <a:rPr lang="es-ES" sz="2000" spc="-6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conclusiones</a:t>
            </a:r>
            <a:r>
              <a:rPr lang="es-ES" sz="2000" spc="-7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están</a:t>
            </a:r>
            <a:r>
              <a:rPr lang="es-ES" sz="2000" spc="-6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apoyadas</a:t>
            </a:r>
            <a:r>
              <a:rPr lang="es-ES" sz="2000" spc="-6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en</a:t>
            </a:r>
            <a:r>
              <a:rPr lang="es-ES" sz="2000" spc="-325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los resultados).</a:t>
            </a:r>
            <a:endParaRPr lang="es-MX" sz="2000" dirty="0">
              <a:effectLst/>
              <a:latin typeface="Arial MT"/>
              <a:ea typeface="Courier New" panose="02070309020205020404" pitchFamily="49" charset="0"/>
              <a:cs typeface="Arial MT"/>
            </a:endParaRPr>
          </a:p>
          <a:p>
            <a:pPr marL="742950" lvl="1" indent="-285750">
              <a:lnSpc>
                <a:spcPts val="1435"/>
              </a:lnSpc>
              <a:spcBef>
                <a:spcPts val="2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6790" algn="l"/>
              </a:tabLst>
            </a:pP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Originalidad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del</a:t>
            </a:r>
            <a:r>
              <a:rPr lang="es-ES" sz="2000" spc="-2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trabajo.</a:t>
            </a:r>
            <a:endParaRPr lang="es-MX" sz="2000" dirty="0">
              <a:effectLst/>
              <a:latin typeface="Arial MT"/>
              <a:ea typeface="Courier New" panose="02070309020205020404" pitchFamily="49" charset="0"/>
              <a:cs typeface="Arial MT"/>
            </a:endParaRPr>
          </a:p>
          <a:p>
            <a:pPr marL="742950" lvl="1" indent="-285750">
              <a:lnSpc>
                <a:spcPts val="1380"/>
              </a:lnSpc>
              <a:buSzPts val="1200"/>
              <a:buFont typeface="Courier New" panose="02070309020205020404" pitchFamily="49" charset="0"/>
              <a:buChar char="o"/>
              <a:tabLst>
                <a:tab pos="986790" algn="l"/>
              </a:tabLst>
            </a:pP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Utilidad clínica.</a:t>
            </a:r>
            <a:endParaRPr lang="es-MX" sz="2000" dirty="0">
              <a:effectLst/>
              <a:latin typeface="Arial MT"/>
              <a:ea typeface="Courier New" panose="02070309020205020404" pitchFamily="49" charset="0"/>
              <a:cs typeface="Arial MT"/>
            </a:endParaRPr>
          </a:p>
          <a:p>
            <a:pPr marL="742950" lvl="1" indent="-285750">
              <a:lnSpc>
                <a:spcPts val="1380"/>
              </a:lnSpc>
              <a:buSzPts val="1200"/>
              <a:buFont typeface="Courier New" panose="02070309020205020404" pitchFamily="49" charset="0"/>
              <a:buChar char="o"/>
              <a:tabLst>
                <a:tab pos="986790" algn="l"/>
              </a:tabLst>
            </a:pP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Nivel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de interés para los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miembros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de</a:t>
            </a:r>
            <a:r>
              <a:rPr lang="es-ES" sz="2000" spc="-1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 </a:t>
            </a:r>
            <a:r>
              <a:rPr lang="es-ES" sz="2000" dirty="0">
                <a:effectLst/>
                <a:latin typeface="Arial MT"/>
                <a:ea typeface="Courier New" panose="02070309020205020404" pitchFamily="49" charset="0"/>
                <a:cs typeface="Arial MT"/>
              </a:rPr>
              <a:t>del comité.</a:t>
            </a:r>
            <a:endParaRPr lang="es-MX" sz="2000" dirty="0">
              <a:effectLst/>
              <a:latin typeface="Arial MT"/>
              <a:ea typeface="Courier New" panose="02070309020205020404" pitchFamily="49" charset="0"/>
              <a:cs typeface="Arial MT"/>
            </a:endParaRPr>
          </a:p>
          <a:p>
            <a:pPr marL="342900" marR="68580" lvl="0" indent="-342900" algn="just">
              <a:lnSpc>
                <a:spcPct val="98000"/>
              </a:lnSpc>
              <a:buSzPts val="1200"/>
              <a:buFont typeface="Symbol" pitchFamily="2" charset="2"/>
              <a:buChar char=""/>
              <a:tabLst>
                <a:tab pos="529590" algn="l"/>
              </a:tabLst>
            </a:pP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Los trabajos libres presentados en nuestro XI</a:t>
            </a:r>
            <a:r>
              <a:rPr lang="es-ES" sz="2000" spc="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Curso Anual CMOJAL 2024, serán acreedores a su</a:t>
            </a:r>
            <a:r>
              <a:rPr lang="es-ES" sz="2000" spc="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constancia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de</a:t>
            </a:r>
            <a:r>
              <a:rPr lang="es-ES" sz="2000" spc="-1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participación.</a:t>
            </a:r>
            <a:r>
              <a:rPr lang="es-ES" sz="2000" spc="-1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Se</a:t>
            </a:r>
            <a:r>
              <a:rPr lang="es-ES" sz="2000" spc="-3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entregará</a:t>
            </a:r>
            <a:r>
              <a:rPr lang="es-ES" sz="2000" spc="-2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una</a:t>
            </a:r>
            <a:r>
              <a:rPr lang="es-ES" sz="2000" u="sng" spc="-2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sola</a:t>
            </a:r>
            <a:r>
              <a:rPr lang="es-ES" sz="2000" u="sng" spc="-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constancia</a:t>
            </a:r>
            <a:r>
              <a:rPr lang="es-ES" sz="2000" u="sng" spc="-2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por</a:t>
            </a:r>
            <a:r>
              <a:rPr lang="es-ES" sz="2000" u="sng" spc="-2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</a:t>
            </a:r>
            <a:r>
              <a:rPr lang="es-ES" sz="2000" u="sng" spc="-3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u="sng" dirty="0">
                <a:effectLst/>
                <a:latin typeface="Arial MT"/>
                <a:ea typeface="Symbol" pitchFamily="2" charset="2"/>
                <a:cs typeface="Symbol" pitchFamily="2" charset="2"/>
              </a:rPr>
              <a:t>presentado</a:t>
            </a:r>
            <a:r>
              <a:rPr lang="es-ES" sz="2000" spc="-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y ésta</a:t>
            </a:r>
            <a:r>
              <a:rPr lang="es-ES" sz="2000" spc="-7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aplica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para</a:t>
            </a:r>
            <a:r>
              <a:rPr lang="es-ES" sz="2000" spc="-7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</a:t>
            </a:r>
            <a:r>
              <a:rPr lang="es-ES" sz="2000" spc="-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médico</a:t>
            </a:r>
            <a:r>
              <a:rPr lang="es-ES" sz="2000" spc="-6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inscrito</a:t>
            </a:r>
            <a:r>
              <a:rPr lang="es-ES" sz="2000" spc="-7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becado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quien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presente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el</a:t>
            </a:r>
            <a:r>
              <a:rPr lang="es-ES" sz="2000" spc="-65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trabajo</a:t>
            </a:r>
            <a:r>
              <a:rPr lang="es-ES" sz="2000" spc="-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(autor</a:t>
            </a:r>
            <a:r>
              <a:rPr lang="es-ES" sz="2000" spc="-8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o</a:t>
            </a:r>
            <a:r>
              <a:rPr lang="es-ES" sz="2000" spc="-7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1er</a:t>
            </a:r>
            <a:r>
              <a:rPr lang="es-ES" sz="2000" spc="40" dirty="0">
                <a:effectLst/>
                <a:latin typeface="Arial MT"/>
                <a:ea typeface="Symbol" pitchFamily="2" charset="2"/>
                <a:cs typeface="Symbol" pitchFamily="2" charset="2"/>
              </a:rPr>
              <a:t> </a:t>
            </a:r>
            <a:r>
              <a:rPr lang="es-ES" sz="2000" dirty="0">
                <a:effectLst/>
                <a:latin typeface="Arial MT"/>
                <a:ea typeface="Symbol" pitchFamily="2" charset="2"/>
                <a:cs typeface="Symbol" pitchFamily="2" charset="2"/>
              </a:rPr>
              <a:t>coautor).</a:t>
            </a:r>
            <a:endParaRPr lang="es-MX" sz="2000" dirty="0">
              <a:effectLst/>
              <a:latin typeface="Arial MT"/>
              <a:ea typeface="Symbol" pitchFamily="2" charset="2"/>
              <a:cs typeface="Symbol" pitchFamily="2" charset="2"/>
            </a:endParaRP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995857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591</Words>
  <Application>Microsoft Macintosh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MT</vt:lpstr>
      <vt:lpstr>Calibri</vt:lpstr>
      <vt:lpstr>Calibri Light</vt:lpstr>
      <vt:lpstr>Courier New</vt:lpstr>
      <vt:lpstr>Symbol</vt:lpstr>
      <vt:lpstr>Tema de Office</vt:lpstr>
      <vt:lpstr>        CONVOCATORIA DE TRABAJOS LIBRES 2024 Colegio Médico de Ortopedia de Jalisco     </vt:lpstr>
      <vt:lpstr>BASES Y REGLAMENTO DEL CONCURSO DE TRABAJOS LIBRES </vt:lpstr>
      <vt:lpstr>BASES Y REGLAMENTO DEL CONCURSO DE TRABAJOS LIBRES </vt:lpstr>
      <vt:lpstr>BASES Y REGLAMENTO DEL CONCURSO DE TRABAJOS LIBRES</vt:lpstr>
      <vt:lpstr>BASES Y REGLAMENTO DEL CONCURSO DE TRABAJOS LIBRES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CONVOCATORIA DE TRABAJOS LIBRES 2024 Colegio Médico de Ortopedia de Jalisco     </dc:title>
  <dc:creator>Hakim AAA</dc:creator>
  <cp:lastModifiedBy>Hakim AAA</cp:lastModifiedBy>
  <cp:revision>1</cp:revision>
  <dcterms:created xsi:type="dcterms:W3CDTF">2024-02-23T01:36:59Z</dcterms:created>
  <dcterms:modified xsi:type="dcterms:W3CDTF">2024-02-23T01:52:15Z</dcterms:modified>
</cp:coreProperties>
</file>